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7">
  <p:sldMasterIdLst>
    <p:sldMasterId id="2147483648" r:id="rId1"/>
    <p:sldMasterId id="2147483661" r:id="rId2"/>
    <p:sldMasterId id="2147483673" r:id="rId3"/>
  </p:sldMasterIdLst>
  <p:notesMasterIdLst>
    <p:notesMasterId r:id="rId17"/>
  </p:notesMasterIdLst>
  <p:handoutMasterIdLst>
    <p:handoutMasterId r:id="rId18"/>
  </p:handoutMasterIdLst>
  <p:sldIdLst>
    <p:sldId id="539" r:id="rId4"/>
    <p:sldId id="904" r:id="rId5"/>
    <p:sldId id="903" r:id="rId6"/>
    <p:sldId id="818" r:id="rId7"/>
    <p:sldId id="909" r:id="rId8"/>
    <p:sldId id="902" r:id="rId9"/>
    <p:sldId id="910" r:id="rId10"/>
    <p:sldId id="905" r:id="rId11"/>
    <p:sldId id="912" r:id="rId12"/>
    <p:sldId id="913" r:id="rId13"/>
    <p:sldId id="907" r:id="rId14"/>
    <p:sldId id="908" r:id="rId15"/>
    <p:sldId id="822" r:id="rId16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7600"/>
    <a:srgbClr val="348A20"/>
    <a:srgbClr val="182F92"/>
    <a:srgbClr val="0D830D"/>
    <a:srgbClr val="163794"/>
    <a:srgbClr val="006C1F"/>
    <a:srgbClr val="FF9933"/>
    <a:srgbClr val="99117C"/>
    <a:srgbClr val="A47D00"/>
    <a:srgbClr val="A923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434" autoAdjust="0"/>
  </p:normalViewPr>
  <p:slideViewPr>
    <p:cSldViewPr>
      <p:cViewPr varScale="1">
        <p:scale>
          <a:sx n="73" d="100"/>
          <a:sy n="73" d="100"/>
        </p:scale>
        <p:origin x="135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22/04/2020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Kính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thưa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quý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thầy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trong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hội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đồng</a:t>
            </a:r>
            <a:r>
              <a:rPr lang="en-US" baseline="0" dirty="0" smtClean="0"/>
              <a:t> 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Em</a:t>
            </a:r>
            <a:r>
              <a:rPr lang="en-US" baseline="0" dirty="0" smtClean="0"/>
              <a:t> ten </a:t>
            </a:r>
            <a:r>
              <a:rPr lang="nl-NL" b="1" dirty="0" smtClean="0"/>
              <a:t>Nguyễn Anh Tuấn </a:t>
            </a:r>
            <a:r>
              <a:rPr lang="en-US" baseline="0" dirty="0" err="1" smtClean="0"/>
              <a:t>hôm</a:t>
            </a:r>
            <a:r>
              <a:rPr lang="en-US" baseline="0" dirty="0" smtClean="0"/>
              <a:t> nay </a:t>
            </a:r>
            <a:r>
              <a:rPr lang="en-US" baseline="0" dirty="0" err="1" smtClean="0"/>
              <a:t>được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sự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phép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của</a:t>
            </a:r>
            <a:r>
              <a:rPr lang="en-US" baseline="0" dirty="0" smtClean="0"/>
              <a:t> </a:t>
            </a:r>
            <a:r>
              <a:rPr lang="nl-NL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ĐẠI HỌC GIAO THÔNG VẬN TẢI</a:t>
            </a:r>
          </a:p>
          <a:p>
            <a:endParaRPr lang="nl-NL" dirty="0">
              <a:solidFill>
                <a:srgbClr val="FFFF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aseline="0" dirty="0" err="1" smtClean="0"/>
              <a:t>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xin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báo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cáo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đề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tài</a:t>
            </a:r>
            <a:r>
              <a:rPr lang="en-US" baseline="0" dirty="0" smtClean="0"/>
              <a:t> :    </a:t>
            </a:r>
            <a:r>
              <a:rPr lang="pt-BR" sz="3100" b="1" dirty="0">
                <a:solidFill>
                  <a:srgbClr val="FF0000"/>
                </a:solidFill>
              </a:rPr>
              <a:t>NGHIÊN CỨU HỆ THỐNG LÁI   TÍCH CỰC TRÊN Ô TÔ</a:t>
            </a:r>
          </a:p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99956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14396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16B2B7-8BFB-47C2-A028-96A65B40B29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 smtClean="0"/>
              <a:t>Click to edit Master title style</a:t>
            </a:r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22/04/2020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6154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178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1430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6983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1670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6989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7122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72178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7514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7861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33125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2B8C2C-93B8-426C-B462-BACD8F853C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4173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8C0572-A5D6-43D9-84F0-698C7FF4D27F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23114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B0FA1-30F3-4260-B30F-6F7CA086DF71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7543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A49C64-D95C-4A67-B3D7-E2C3476740C6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93553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3124A3-20E7-49C7-9F3D-614C61910EB7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33529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490812-0A18-4A1D-83C1-0BBB8A145E2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46063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D7B181-631C-463F-9001-B4105F19BA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63769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3FFD33-4FCC-4EB4-BF16-22E4E74A7CA0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04571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72DD12-02EA-411E-BE83-B751706F8E3D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21199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A0AF4E-7C9C-4770-8CF0-51E5C4C81E7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1840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DD2780-DE00-4727-BD8D-849828BD46E8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791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22/04/2020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968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81BB30-D617-4AB9-9E3A-54E1A1B07DEA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4/22/2020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1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5564" y="1888856"/>
            <a:ext cx="7738582" cy="4647570"/>
          </a:xfrm>
        </p:spPr>
        <p:txBody>
          <a:bodyPr/>
          <a:lstStyle/>
          <a:p>
            <a:pPr marL="0" indent="0" algn="ctr">
              <a:buNone/>
            </a:pPr>
            <a:endParaRPr lang="pt-BR" b="1" dirty="0" smtClean="0">
              <a:solidFill>
                <a:schemeClr val="tx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ĐỀ TÀI:</a:t>
            </a:r>
          </a:p>
          <a:p>
            <a:pPr marL="0" indent="0" algn="ctr">
              <a:buNone/>
            </a:pPr>
            <a:r>
              <a:rPr lang="en-US" sz="2600" b="1" dirty="0" smtClean="0">
                <a:solidFill>
                  <a:srgbClr val="348A20"/>
                </a:solidFill>
              </a:rPr>
              <a:t>THIẾT KẾ VÀ THI CÔNG MÔ HÌNH ĐỘNG CƠ COMMON RAIL ĐƯỢC KẾT NỐI VÀ CHẨN ĐOÁN BẰNG WIFI HOẶC 4G TRÊN SMARTPHONE</a:t>
            </a:r>
            <a:endParaRPr lang="pt-BR" sz="2600" b="1" dirty="0" smtClean="0">
              <a:solidFill>
                <a:srgbClr val="348A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2978150" y="4584174"/>
            <a:ext cx="616585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12573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nl-NL" b="1" dirty="0"/>
          </a:p>
          <a:p>
            <a:r>
              <a:rPr lang="nl-NL" b="1" dirty="0" smtClean="0"/>
              <a:t>Thực hiện: </a:t>
            </a:r>
            <a:endParaRPr lang="nl-NL" b="1" dirty="0"/>
          </a:p>
          <a:p>
            <a:pPr algn="ctr"/>
            <a:r>
              <a:rPr lang="pt-BR" b="1" i="1" dirty="0" smtClean="0"/>
              <a:t> ThS. Võ Đắc Thịnh</a:t>
            </a:r>
          </a:p>
          <a:p>
            <a:pPr algn="ctr"/>
            <a:r>
              <a:rPr lang="pt-BR" b="1" i="1" dirty="0" smtClean="0"/>
              <a:t>   ThS</a:t>
            </a:r>
            <a:r>
              <a:rPr lang="pt-BR" b="1" i="1" dirty="0"/>
              <a:t>. </a:t>
            </a:r>
            <a:r>
              <a:rPr lang="pt-BR" b="1" i="1" dirty="0" smtClean="0"/>
              <a:t>Trần Quốc Duy</a:t>
            </a:r>
            <a:endParaRPr lang="pt-BR" b="1" i="1" dirty="0"/>
          </a:p>
          <a:p>
            <a:pPr algn="ctr"/>
            <a:r>
              <a:rPr lang="en-US" b="1" i="1" dirty="0" smtClean="0"/>
              <a:t>    KS. </a:t>
            </a:r>
            <a:r>
              <a:rPr lang="en-US" b="1" i="1" dirty="0" err="1" smtClean="0"/>
              <a:t>Hoàng</a:t>
            </a:r>
            <a:r>
              <a:rPr lang="en-US" b="1" i="1" dirty="0" smtClean="0"/>
              <a:t> </a:t>
            </a:r>
            <a:r>
              <a:rPr lang="en-US" b="1" i="1" dirty="0" err="1" smtClean="0"/>
              <a:t>Phúc</a:t>
            </a:r>
            <a:r>
              <a:rPr lang="en-US" b="1" i="1" dirty="0" smtClean="0"/>
              <a:t> </a:t>
            </a:r>
            <a:r>
              <a:rPr lang="en-US" b="1" i="1" dirty="0" err="1" smtClean="0"/>
              <a:t>Bảo</a:t>
            </a:r>
            <a:endParaRPr lang="en-US" b="1" i="1" dirty="0" smtClean="0"/>
          </a:p>
          <a:p>
            <a:endParaRPr lang="nl-NL" b="1" dirty="0"/>
          </a:p>
        </p:txBody>
      </p:sp>
      <p:sp>
        <p:nvSpPr>
          <p:cNvPr id="2" name="Rectangle 1"/>
          <p:cNvSpPr/>
          <p:nvPr/>
        </p:nvSpPr>
        <p:spPr bwMode="gray">
          <a:xfrm>
            <a:off x="957678" y="1888856"/>
            <a:ext cx="7239000" cy="550556"/>
          </a:xfrm>
          <a:prstGeom prst="rect">
            <a:avLst/>
          </a:prstGeom>
          <a:solidFill>
            <a:srgbClr val="0D830D"/>
          </a:solidFill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 TÀI NCKH CẤP TRƯỜNG</a:t>
            </a:r>
            <a:endParaRPr lang="en-US" sz="2800" b="1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5564" y="422209"/>
            <a:ext cx="786324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TRƯỜNG CAO ĐẲNG LÝ TỰ TRỌNG TP.HCM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KHOA ĐỘNG LỰC</a:t>
            </a:r>
            <a:endParaRPr lang="vi-VN" sz="2400" b="1" dirty="0"/>
          </a:p>
        </p:txBody>
      </p:sp>
      <p:sp>
        <p:nvSpPr>
          <p:cNvPr id="7" name="Rectangle 6"/>
          <p:cNvSpPr/>
          <p:nvPr/>
        </p:nvSpPr>
        <p:spPr bwMode="gray">
          <a:xfrm>
            <a:off x="2443578" y="6232950"/>
            <a:ext cx="4267200" cy="550556"/>
          </a:xfrm>
          <a:prstGeom prst="rect">
            <a:avLst/>
          </a:prstGeom>
          <a:noFill/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b="1" dirty="0" smtClean="0">
                <a:solidFill>
                  <a:srgbClr val="087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TP.HCM, THÁNG 4 NĂM 2020</a:t>
            </a:r>
            <a:endParaRPr lang="en-US" b="1" dirty="0">
              <a:solidFill>
                <a:srgbClr val="087600"/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159482"/>
            <a:ext cx="86868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Times New Roman" panose="02020603050405020304" pitchFamily="18" charset="0"/>
              </a:rPr>
              <a:t>MỤC TIÊU ĐỀ </a:t>
            </a:r>
            <a:r>
              <a:rPr lang="en-U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Times New Roman" panose="02020603050405020304" pitchFamily="18" charset="0"/>
              </a:rPr>
              <a:t>TÀI</a:t>
            </a:r>
            <a:endParaRPr lang="en-US" sz="24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Thiết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kế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thi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common rail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kết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nối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chẩn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đoán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bằng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wifi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4G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smartphone</a:t>
            </a:r>
            <a:endParaRPr lang="pt-BR" sz="2400" b="1" dirty="0" smtClean="0">
              <a:solidFill>
                <a:srgbClr val="182F92"/>
              </a:solidFill>
              <a:latin typeface="+mn-lt"/>
              <a:cs typeface="Times New Roman" panose="02020603050405020304" pitchFamily="18" charset="0"/>
            </a:endParaRPr>
          </a:p>
          <a:p>
            <a:pPr algn="ctr"/>
            <a:endParaRPr lang="en-US" sz="24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Times New Roman" panose="02020603050405020304" pitchFamily="18" charset="0"/>
              </a:rPr>
              <a:t>ĐỐI </a:t>
            </a:r>
            <a:r>
              <a:rPr lang="en-US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Times New Roman" panose="02020603050405020304" pitchFamily="18" charset="0"/>
              </a:rPr>
              <a:t>TƯỢNG, PHẠM VI NGHIÊN </a:t>
            </a:r>
            <a:r>
              <a:rPr lang="en-U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Times New Roman" panose="02020603050405020304" pitchFamily="18" charset="0"/>
              </a:rPr>
              <a:t>CỨU</a:t>
            </a:r>
          </a:p>
          <a:p>
            <a:pPr algn="ctr"/>
            <a:endParaRPr lang="en-US" sz="2400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1.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cứu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cơ</a:t>
            </a:r>
            <a:r>
              <a:rPr lang="en-US" sz="2400" dirty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common 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rail</a:t>
            </a:r>
            <a:endParaRPr lang="en-US" sz="2400" dirty="0">
              <a:latin typeface="+mn-lt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Phạm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vi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cứu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: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kết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nối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chẩn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đoán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cơ</a:t>
            </a:r>
            <a:r>
              <a:rPr lang="en-US" sz="2400" dirty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common rail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bằng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wifi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solidFill>
                  <a:srgbClr val="182F92"/>
                </a:solidFill>
                <a:latin typeface="+mn-lt"/>
                <a:cs typeface="Times New Roman" panose="02020603050405020304" pitchFamily="18" charset="0"/>
              </a:rPr>
              <a:t> 4G</a:t>
            </a:r>
            <a:endParaRPr lang="en-US" sz="2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57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164134"/>
            <a:ext cx="8686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TÍNH CẤP THIẾT CỦA ĐỀ </a:t>
            </a:r>
            <a:r>
              <a:rPr lang="en-U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endParaRPr lang="en-US" sz="24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đề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tài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mở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ra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một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hướng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mới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chẩn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đoán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sửa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chữa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cơ</a:t>
            </a:r>
            <a:endParaRPr lang="en-US" sz="2400" dirty="0">
              <a:latin typeface="+mn-lt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Đề</a:t>
            </a:r>
            <a:r>
              <a:rPr lang="en-US" sz="2400" dirty="0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tài</a:t>
            </a:r>
            <a:r>
              <a:rPr lang="en-US" sz="2400" dirty="0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ứng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nghệ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giai</a:t>
            </a:r>
            <a:r>
              <a:rPr lang="en-US" sz="2400" dirty="0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4.0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giảng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dạy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 minh.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Tối</a:t>
            </a:r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ưu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hóa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sử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trang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bị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n-lt"/>
                <a:cs typeface="Times New Roman" panose="02020603050405020304" pitchFamily="18" charset="0"/>
              </a:rPr>
              <a:t>trường</a:t>
            </a:r>
            <a:endParaRPr lang="en-US" sz="2400" dirty="0" smtClean="0">
              <a:latin typeface="+mn-lt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 smtClean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Thúc</a:t>
            </a:r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đẩy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giảng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dạy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tuyến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E-learning </a:t>
            </a:r>
            <a:r>
              <a:rPr lang="en-US" sz="2400" dirty="0" err="1" smtClean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đang</a:t>
            </a:r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mẽ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hệ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dạy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nghề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 Nam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5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00B0F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solidFill>
            <a:srgbClr val="FF0000"/>
          </a:solidFill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4129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039938" y="4485783"/>
            <a:ext cx="7104061" cy="79629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4: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nghiệm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j-lt"/>
                <a:ea typeface="Arial Unicode MS"/>
                <a:cs typeface="Arial Unicode MS"/>
              </a:rPr>
              <a:t>CẤU TRÚC </a:t>
            </a:r>
            <a:r>
              <a:rPr lang="vi-VN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j-lt"/>
                <a:ea typeface="Arial Unicode MS"/>
                <a:cs typeface="Arial Unicode MS"/>
              </a:rPr>
              <a:t>CỦA</a:t>
            </a:r>
            <a:r>
              <a:rPr lang="en-US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j-lt"/>
                <a:ea typeface="Arial Unicode MS"/>
                <a:cs typeface="Arial Unicode MS"/>
              </a:rPr>
              <a:t> ĐỀ TÀI</a:t>
            </a:r>
            <a:endParaRPr lang="en-US" sz="36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+mj-lt"/>
              <a:ea typeface="Arial Unicode MS"/>
              <a:cs typeface="Arial Unicode MS"/>
            </a:endParaRPr>
          </a:p>
        </p:txBody>
      </p:sp>
      <p:sp>
        <p:nvSpPr>
          <p:cNvPr id="4127" name="AutoShape 7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762000" y="1160665"/>
            <a:ext cx="8382000" cy="648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b="1" dirty="0">
                <a:latin typeface="+mj-lt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1: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common rail</a:t>
            </a:r>
            <a:endParaRPr lang="en-US" sz="24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905001" y="2067426"/>
            <a:ext cx="7239000" cy="85699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400" dirty="0" smtClean="0">
              <a:latin typeface="+mj-lt"/>
            </a:endParaRPr>
          </a:p>
          <a:p>
            <a:endParaRPr lang="en-US" sz="2400" dirty="0" smtClean="0">
              <a:latin typeface="+mj-lt"/>
            </a:endParaRPr>
          </a:p>
          <a:p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2: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Thiết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kế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thi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+mj-lt"/>
                <a:cs typeface="Times New Roman" panose="02020603050405020304" pitchFamily="18" charset="0"/>
              </a:rPr>
            </a:b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                 common 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rail</a:t>
            </a:r>
          </a:p>
          <a:p>
            <a:endParaRPr lang="en-US" sz="2400" dirty="0" smtClean="0">
              <a:latin typeface="+mj-lt"/>
            </a:endParaRPr>
          </a:p>
          <a:p>
            <a:endParaRPr lang="en-US" sz="2500" dirty="0" smtClean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111" name="AutoShape 25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73582" y="3183035"/>
            <a:ext cx="6836771" cy="96971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200" dirty="0" smtClean="0">
              <a:latin typeface="+mj-lt"/>
              <a:cs typeface="Times New Roman" panose="02020603050405020304" pitchFamily="18" charset="0"/>
            </a:endParaRPr>
          </a:p>
          <a:p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3: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cứu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phương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thức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kết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nối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/>
            </a:r>
            <a:br>
              <a:rPr lang="en-US" sz="2200" dirty="0" smtClean="0">
                <a:latin typeface="+mj-lt"/>
                <a:cs typeface="Times New Roman" panose="02020603050405020304" pitchFamily="18" charset="0"/>
              </a:rPr>
            </a:b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chẩn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đoán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common 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rail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bằng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wifi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hoặc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4G</a:t>
            </a:r>
            <a:endParaRPr lang="en-US" sz="2200" dirty="0">
              <a:latin typeface="+mj-lt"/>
              <a:cs typeface="Times New Roman" panose="02020603050405020304" pitchFamily="18" charset="0"/>
            </a:endParaRPr>
          </a:p>
          <a:p>
            <a:endParaRPr lang="en-US" sz="2200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3999" y="5530091"/>
            <a:ext cx="7571067" cy="84904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dirty="0" err="1">
                <a:latin typeface="+mj-lt"/>
              </a:rPr>
              <a:t>Chương</a:t>
            </a:r>
            <a:r>
              <a:rPr lang="en-US" sz="2400" dirty="0">
                <a:latin typeface="+mj-lt"/>
              </a:rPr>
              <a:t> 5: </a:t>
            </a:r>
            <a:r>
              <a:rPr lang="en-US" sz="2400" dirty="0" err="1">
                <a:latin typeface="+mj-lt"/>
              </a:rPr>
              <a:t>Kết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luận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23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5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pic>
        <p:nvPicPr>
          <p:cNvPr id="1026" name="Picture 2" descr="Hệ Thống Phun Dầu Điện Tử Commom Rail (Kèm tài liệu Hilux máy dầu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3"/>
          <a:stretch/>
        </p:blipFill>
        <p:spPr bwMode="auto">
          <a:xfrm>
            <a:off x="806778" y="1676400"/>
            <a:ext cx="7530443" cy="469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7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380999" y="1009427"/>
            <a:ext cx="8382000" cy="648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b="1" dirty="0">
                <a:latin typeface="+mj-lt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1: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common rail</a:t>
            </a:r>
            <a:endParaRPr lang="en-US" sz="24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00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5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1950" r="17000"/>
          <a:stretch/>
        </p:blipFill>
        <p:spPr>
          <a:xfrm>
            <a:off x="230377" y="2482850"/>
            <a:ext cx="3664016" cy="42386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559" y="3179793"/>
            <a:ext cx="5277910" cy="32004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62000" y="1834411"/>
            <a:ext cx="8610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182F92"/>
                </a:solidFill>
              </a:rPr>
              <a:t>Động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</a:rPr>
              <a:t>cơ</a:t>
            </a:r>
            <a:r>
              <a:rPr lang="en-US" sz="2400" dirty="0" smtClean="0">
                <a:solidFill>
                  <a:srgbClr val="182F92"/>
                </a:solidFill>
              </a:rPr>
              <a:t> Common rail </a:t>
            </a:r>
            <a:r>
              <a:rPr lang="en-US" sz="2400" dirty="0" err="1" smtClean="0">
                <a:solidFill>
                  <a:srgbClr val="182F92"/>
                </a:solidFill>
              </a:rPr>
              <a:t>trên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</a:rPr>
              <a:t>xe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>
                <a:solidFill>
                  <a:srgbClr val="182F92"/>
                </a:solidFill>
              </a:rPr>
              <a:t>Huyndai</a:t>
            </a:r>
            <a:r>
              <a:rPr lang="en-US" sz="2400" dirty="0">
                <a:solidFill>
                  <a:srgbClr val="182F92"/>
                </a:solidFill>
              </a:rPr>
              <a:t> </a:t>
            </a:r>
            <a:r>
              <a:rPr lang="en-US" sz="2400" dirty="0" err="1">
                <a:solidFill>
                  <a:srgbClr val="182F92"/>
                </a:solidFill>
              </a:rPr>
              <a:t>santafe</a:t>
            </a:r>
            <a:endParaRPr lang="en-US" sz="2400" dirty="0">
              <a:solidFill>
                <a:srgbClr val="182F92"/>
              </a:solidFill>
            </a:endParaRPr>
          </a:p>
          <a:p>
            <a:r>
              <a:rPr lang="en-US" dirty="0" smtClean="0">
                <a:solidFill>
                  <a:srgbClr val="182F92"/>
                </a:solidFill>
              </a:rPr>
              <a:t> </a:t>
            </a:r>
            <a:endParaRPr lang="en-US" dirty="0">
              <a:solidFill>
                <a:srgbClr val="182F92"/>
              </a:solidFill>
            </a:endParaRPr>
          </a:p>
        </p:txBody>
      </p:sp>
      <p:sp>
        <p:nvSpPr>
          <p:cNvPr id="7" name="AutoShape 7">
            <a:hlinkClick r:id="rId4" action="ppaction://hlinksldjump"/>
          </p:cNvPr>
          <p:cNvSpPr>
            <a:spLocks noChangeArrowheads="1"/>
          </p:cNvSpPr>
          <p:nvPr/>
        </p:nvSpPr>
        <p:spPr bwMode="gray">
          <a:xfrm>
            <a:off x="381000" y="990600"/>
            <a:ext cx="8382000" cy="648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b="1" dirty="0">
                <a:latin typeface="+mj-lt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1: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common rail</a:t>
            </a:r>
            <a:endParaRPr lang="en-US" sz="24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33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5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8185" r="18151"/>
          <a:stretch/>
        </p:blipFill>
        <p:spPr>
          <a:xfrm>
            <a:off x="285206" y="1884591"/>
            <a:ext cx="8401594" cy="43606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2385" y="6259810"/>
            <a:ext cx="7979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182F92"/>
                </a:solidFill>
              </a:rPr>
              <a:t>Mô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</a:rPr>
              <a:t>hình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</a:rPr>
              <a:t>dự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</a:rPr>
              <a:t>kiến</a:t>
            </a:r>
            <a:r>
              <a:rPr lang="en-US" sz="2400" dirty="0" smtClean="0">
                <a:solidFill>
                  <a:srgbClr val="182F92"/>
                </a:solidFill>
              </a:rPr>
              <a:t>  </a:t>
            </a:r>
            <a:r>
              <a:rPr lang="en-US" sz="2400" dirty="0" err="1" smtClean="0">
                <a:solidFill>
                  <a:srgbClr val="182F92"/>
                </a:solidFill>
              </a:rPr>
              <a:t>trên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</a:rPr>
              <a:t>khung</a:t>
            </a:r>
            <a:r>
              <a:rPr lang="en-US" sz="2400" dirty="0" smtClean="0">
                <a:solidFill>
                  <a:srgbClr val="182F92"/>
                </a:solidFill>
              </a:rPr>
              <a:t> </a:t>
            </a:r>
            <a:r>
              <a:rPr lang="en-US" sz="2400" dirty="0" err="1" smtClean="0">
                <a:solidFill>
                  <a:srgbClr val="182F92"/>
                </a:solidFill>
              </a:rPr>
              <a:t>gá</a:t>
            </a:r>
            <a:endParaRPr lang="en-US" sz="2400" dirty="0">
              <a:solidFill>
                <a:srgbClr val="182F92"/>
              </a:solidFill>
            </a:endParaRPr>
          </a:p>
        </p:txBody>
      </p:sp>
      <p:sp>
        <p:nvSpPr>
          <p:cNvPr id="8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34983" y="1027118"/>
            <a:ext cx="8932817" cy="57657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400" dirty="0" smtClean="0">
              <a:latin typeface="+mj-lt"/>
            </a:endParaRPr>
          </a:p>
          <a:p>
            <a:endParaRPr lang="en-US" sz="2400" dirty="0" smtClean="0">
              <a:latin typeface="+mj-lt"/>
            </a:endParaRPr>
          </a:p>
          <a:p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2: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Thiết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kế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thi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+mj-lt"/>
                <a:cs typeface="Times New Roman" panose="02020603050405020304" pitchFamily="18" charset="0"/>
              </a:rPr>
              <a:t>common </a:t>
            </a:r>
            <a:r>
              <a:rPr lang="en-US" sz="2400" dirty="0">
                <a:latin typeface="+mj-lt"/>
                <a:cs typeface="Times New Roman" panose="02020603050405020304" pitchFamily="18" charset="0"/>
              </a:rPr>
              <a:t>rail</a:t>
            </a:r>
          </a:p>
          <a:p>
            <a:endParaRPr lang="en-US" sz="2400" dirty="0" smtClean="0">
              <a:latin typeface="+mj-lt"/>
            </a:endParaRPr>
          </a:p>
          <a:p>
            <a:endParaRPr lang="en-US" sz="2500" dirty="0" smtClean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13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4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8" name="AutoShape 25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76200" y="1066800"/>
            <a:ext cx="9067800" cy="89351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200" dirty="0" smtClean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3: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cứu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phương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thức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kết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nối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chẩn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đoán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common 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rail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bằng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wifi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hoặc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4G</a:t>
            </a:r>
            <a:endParaRPr lang="en-US" sz="2200" dirty="0">
              <a:latin typeface="+mj-lt"/>
              <a:cs typeface="Times New Roman" panose="02020603050405020304" pitchFamily="18" charset="0"/>
            </a:endParaRPr>
          </a:p>
          <a:p>
            <a:endParaRPr lang="en-US" sz="2200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k1.arduino.vn/img/2017/02/26/0/3617_123450-1488096999-0-socket-diagra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2247560"/>
            <a:ext cx="7391400" cy="355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628354" y="6060559"/>
            <a:ext cx="5963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sv-SE" sz="2400" b="1" dirty="0">
                <a:solidFill>
                  <a:srgbClr val="008080"/>
                </a:solidFill>
              </a:rPr>
              <a:t>Mô hình Socket Server và Socket Client</a:t>
            </a:r>
            <a:endParaRPr lang="sv-SE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234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4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8" name="AutoShape 25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76200" y="1066800"/>
            <a:ext cx="9067800" cy="89351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200" dirty="0" smtClean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3: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cứu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phương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thức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kết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nối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chẩn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đoán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common 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rail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bằng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wifi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hoặc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4G</a:t>
            </a:r>
            <a:endParaRPr lang="en-US" sz="2200" dirty="0">
              <a:latin typeface="+mj-lt"/>
              <a:cs typeface="Times New Roman" panose="02020603050405020304" pitchFamily="18" charset="0"/>
            </a:endParaRPr>
          </a:p>
          <a:p>
            <a:endParaRPr lang="en-US" sz="2200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28354" y="6060559"/>
            <a:ext cx="5963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sv-SE" sz="2400" b="1" dirty="0">
                <a:solidFill>
                  <a:srgbClr val="008080"/>
                </a:solidFill>
              </a:rPr>
              <a:t>Mô hình Socket Server và Socket Client</a:t>
            </a:r>
            <a:endParaRPr lang="sv-SE" sz="2400" b="1" dirty="0">
              <a:solidFill>
                <a:srgbClr val="00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961" y="2094262"/>
            <a:ext cx="6296278" cy="16431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1961" y="3909540"/>
            <a:ext cx="1485365" cy="1825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889" y="3871349"/>
            <a:ext cx="1618350" cy="182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535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4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8" name="AutoShape 25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76200" y="1066800"/>
            <a:ext cx="9067800" cy="89351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200" dirty="0" smtClean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Chương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3: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cứu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phương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thức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kết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nối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chẩn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đoán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200" dirty="0">
                <a:latin typeface="+mj-lt"/>
                <a:cs typeface="Times New Roman" panose="02020603050405020304" pitchFamily="18" charset="0"/>
              </a:rPr>
              <a:t> common 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rail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bằng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wifi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anose="02020603050405020304" pitchFamily="18" charset="0"/>
              </a:rPr>
              <a:t>hoặc</a:t>
            </a:r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 4G</a:t>
            </a:r>
            <a:endParaRPr lang="en-US" sz="2200" dirty="0">
              <a:latin typeface="+mj-lt"/>
              <a:cs typeface="Times New Roman" panose="02020603050405020304" pitchFamily="18" charset="0"/>
            </a:endParaRPr>
          </a:p>
          <a:p>
            <a:endParaRPr lang="en-US" sz="2200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28354" y="6060559"/>
            <a:ext cx="5963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sv-SE" sz="2400" b="1" dirty="0">
                <a:solidFill>
                  <a:srgbClr val="008080"/>
                </a:solidFill>
              </a:rPr>
              <a:t>Mô hình Socket Server và Socket Client</a:t>
            </a:r>
            <a:endParaRPr lang="sv-SE" sz="2400" b="1" dirty="0">
              <a:solidFill>
                <a:srgbClr val="00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7" t="8428" r="-1" b="5713"/>
          <a:stretch/>
        </p:blipFill>
        <p:spPr>
          <a:xfrm>
            <a:off x="990600" y="2144980"/>
            <a:ext cx="7124700" cy="393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66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4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5" name="AutoShape 25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76200" y="1066800"/>
            <a:ext cx="9067800" cy="5334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200" dirty="0" smtClean="0">
                <a:latin typeface="+mj-lt"/>
                <a:cs typeface="Times New Roman" panose="02020603050405020304" pitchFamily="18" charset="0"/>
              </a:rPr>
              <a:t>DỰ KIẾN TIẾN ĐỘ THỰC HIỆN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1981200"/>
            <a:ext cx="8286750" cy="419100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47131" y="1981200"/>
            <a:ext cx="0" cy="4114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13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859" y="980941"/>
            <a:ext cx="8991600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HIỆU QUẢ 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CỦA ĐỀ TÀI</a:t>
            </a:r>
            <a:endParaRPr lang="en-US" sz="2000" b="1" dirty="0">
              <a:solidFill>
                <a:srgbClr val="FF000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Hình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thành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kỹ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năng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nghề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cho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sinh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viên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thông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qua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chuẩn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đoán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và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khắc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phục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hư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hỏng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cs typeface="Times New Roman" panose="02020603050405020304" pitchFamily="18" charset="0"/>
              </a:rPr>
              <a:t>trên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182F92"/>
                </a:solidFill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182F92"/>
                </a:solidFill>
                <a:cs typeface="Times New Roman" panose="02020603050405020304" pitchFamily="18" charset="0"/>
              </a:rPr>
              <a:t> common </a:t>
            </a:r>
            <a:r>
              <a:rPr lang="en-US" sz="2000" dirty="0" smtClean="0">
                <a:solidFill>
                  <a:srgbClr val="182F92"/>
                </a:solidFill>
                <a:cs typeface="Times New Roman" panose="02020603050405020304" pitchFamily="18" charset="0"/>
              </a:rPr>
              <a:t>rail</a:t>
            </a:r>
            <a:endParaRPr lang="en-US" sz="2000" dirty="0" smtClean="0">
              <a:solidFill>
                <a:srgbClr val="182F92"/>
              </a:solidFill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S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inh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viên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có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thể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tiếp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cận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với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các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phương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pháp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chẩn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đoán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khác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nhau</a:t>
            </a:r>
            <a:endParaRPr lang="en-US" sz="2000" dirty="0">
              <a:solidFill>
                <a:srgbClr val="182F92"/>
              </a:solidFill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Ứng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giảng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dạy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môn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TT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Diesel; TT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; TT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; NL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đốt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trong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; 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ôtô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các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hệ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trung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cấp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cao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đẳng</a:t>
            </a:r>
            <a:endParaRPr lang="en-US" sz="2000" dirty="0">
              <a:solidFill>
                <a:srgbClr val="182F92"/>
              </a:solidFill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Giúp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tăng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cường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công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nghệ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4.0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trong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giảng</a:t>
            </a:r>
            <a:r>
              <a:rPr lang="en-US" sz="2000" dirty="0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182F92"/>
                </a:solidFill>
                <a:latin typeface="+mj-lt"/>
                <a:cs typeface="Times New Roman" panose="02020603050405020304" pitchFamily="18" charset="0"/>
              </a:rPr>
              <a:t>dạy</a:t>
            </a:r>
            <a:endParaRPr lang="en-US" sz="2000" dirty="0">
              <a:solidFill>
                <a:srgbClr val="182F92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Snip Diagonal Corner Rectangle 3"/>
          <p:cNvSpPr>
            <a:spLocks/>
          </p:cNvSpPr>
          <p:nvPr/>
        </p:nvSpPr>
        <p:spPr bwMode="auto">
          <a:xfrm>
            <a:off x="25758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958" y="4481843"/>
            <a:ext cx="8991600" cy="1774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0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</a:rPr>
              <a:t>KINH PHÍ THỰC HIỆN ĐỀ TÀI</a:t>
            </a:r>
            <a:endParaRPr lang="en-US" sz="2000" b="1" dirty="0">
              <a:solidFill>
                <a:srgbClr val="FF0000"/>
              </a:solidFill>
              <a:latin typeface="+mj-lt"/>
              <a:ea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 Chi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nguyên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vật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liệu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: 89.800.000 VNĐ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Công</a:t>
            </a: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tài</a:t>
            </a: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: </a:t>
            </a:r>
            <a:r>
              <a:rPr lang="en-US" sz="2000" dirty="0" smtClean="0">
                <a:solidFill>
                  <a:srgbClr val="182F92"/>
                </a:solidFill>
                <a:latin typeface="+mj-lt"/>
                <a:ea typeface="Times New Roman" panose="02020603050405020304" pitchFamily="18" charset="0"/>
              </a:rPr>
              <a:t>48</a:t>
            </a: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0 </a:t>
            </a:r>
            <a:r>
              <a:rPr lang="en-US" sz="2000" dirty="0" err="1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giờ</a:t>
            </a:r>
            <a:r>
              <a:rPr lang="en-US" sz="2000" dirty="0" smtClean="0">
                <a:solidFill>
                  <a:srgbClr val="182F92"/>
                </a:solidFill>
                <a:effectLst/>
                <a:latin typeface="+mj-lt"/>
                <a:ea typeface="Times New Roman" panose="02020603050405020304" pitchFamily="18" charset="0"/>
              </a:rPr>
              <a:t> NCKH</a:t>
            </a:r>
            <a:endParaRPr lang="en-US" sz="2000" dirty="0">
              <a:solidFill>
                <a:srgbClr val="182F92"/>
              </a:solidFill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01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nip Diagonal Corner Rectangle 3"/>
          <p:cNvSpPr>
            <a:spLocks/>
          </p:cNvSpPr>
          <p:nvPr/>
        </p:nvSpPr>
        <p:spPr bwMode="auto">
          <a:xfrm>
            <a:off x="0" y="502920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XIN TRÂN TRỌNG CẢM ƠN QUÝ THẦY CÔ !</a:t>
            </a:r>
            <a:endParaRPr lang="vi-VN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33400"/>
            <a:ext cx="4017612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471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14971</TotalTime>
  <Words>625</Words>
  <Application>Microsoft Office PowerPoint</Application>
  <PresentationFormat>On-screen Show (4:3)</PresentationFormat>
  <Paragraphs>92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ＭＳ Ｐゴシック</vt:lpstr>
      <vt:lpstr>Arial</vt:lpstr>
      <vt:lpstr>Arial Unicode MS</vt:lpstr>
      <vt:lpstr>Calibri</vt:lpstr>
      <vt:lpstr>Consolas</vt:lpstr>
      <vt:lpstr>Times New Roman</vt:lpstr>
      <vt:lpstr>Verdana</vt:lpstr>
      <vt:lpstr>Wingdings</vt:lpstr>
      <vt:lpstr>cdb2004c003l-[ThuVienNet.VN]</vt:lpstr>
      <vt:lpstr>Diseño predeterminado</vt:lpstr>
      <vt:lpstr>2_Diseño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Admin</cp:lastModifiedBy>
  <cp:revision>833</cp:revision>
  <cp:lastPrinted>2017-05-26T03:02:31Z</cp:lastPrinted>
  <dcterms:created xsi:type="dcterms:W3CDTF">2013-09-11T03:08:41Z</dcterms:created>
  <dcterms:modified xsi:type="dcterms:W3CDTF">2020-04-22T13:48:43Z</dcterms:modified>
</cp:coreProperties>
</file>